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82" r:id="rId3"/>
    <p:sldId id="283" r:id="rId4"/>
    <p:sldId id="259" r:id="rId5"/>
    <p:sldId id="288" r:id="rId6"/>
    <p:sldId id="289" r:id="rId7"/>
    <p:sldId id="260" r:id="rId8"/>
    <p:sldId id="261" r:id="rId9"/>
    <p:sldId id="263" r:id="rId10"/>
    <p:sldId id="265" r:id="rId11"/>
    <p:sldId id="266" r:id="rId12"/>
    <p:sldId id="267" r:id="rId13"/>
    <p:sldId id="264" r:id="rId14"/>
    <p:sldId id="262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1" r:id="rId27"/>
    <p:sldId id="285" r:id="rId28"/>
    <p:sldId id="286" r:id="rId29"/>
    <p:sldId id="280" r:id="rId30"/>
    <p:sldId id="284" r:id="rId31"/>
    <p:sldId id="287" r:id="rId3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D2"/>
    <a:srgbClr val="F00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642FC-9847-4AA9-9354-8656A51E14C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DED8-65D3-4FDF-8FE2-919A01CE6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5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DD77126-FF45-4AEB-ACD5-6A8E6E5B2E83}" type="slidenum">
              <a:rPr lang="en-US" altLang="vi-VN" smtClean="0">
                <a:latin typeface="Arial" panose="020B0604020202020204" pitchFamily="34" charset="0"/>
              </a:rPr>
              <a:pPr/>
              <a:t>31</a:t>
            </a:fld>
            <a:endParaRPr lang="en-US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3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804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430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612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69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812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495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603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786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178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086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4D39D-3022-4CC0-9FFC-5684E290DBDE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053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http://previews.123rf.com/images/yuyuyi/yuyuyi1208/yuyuyi120800192/21782334-kids-and-frame-Stock-Vector-children-school-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7744" y="478936"/>
            <a:ext cx="10423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17368D"/>
                </a:solidFill>
                <a:effectLst>
                  <a:outerShdw blurRad="12700" dist="38100" dir="2700000" algn="tl" rotWithShape="0">
                    <a:srgbClr val="FFCAAA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defRPr/>
            </a:pPr>
            <a:r>
              <a:rPr lang="en-US" sz="66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17368D"/>
                </a:solidFill>
                <a:effectLst>
                  <a:outerShdw blurRad="12700" dist="38100" dir="2700000" algn="tl" rotWithShape="0">
                    <a:srgbClr val="FFCAAA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LỚP HỌC</a:t>
            </a:r>
          </a:p>
          <a:p>
            <a:pPr algn="ctr">
              <a:defRPr/>
            </a:pPr>
            <a:r>
              <a:rPr lang="en-US" sz="6600" b="1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17368D"/>
                </a:solidFill>
                <a:effectLst>
                  <a:outerShdw blurRad="12700" dist="38100" dir="2700000" algn="tl" rotWithShape="0">
                    <a:srgbClr val="FFCAAA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66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17368D"/>
                </a:solidFill>
                <a:effectLst>
                  <a:outerShdw blurRad="12700" dist="38100" dir="2700000" algn="tl" rotWithShape="0">
                    <a:srgbClr val="FFCAAA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17368D"/>
                </a:solidFill>
                <a:effectLst>
                  <a:outerShdw blurRad="12700" dist="38100" dir="2700000" algn="tl" rotWithShape="0">
                    <a:srgbClr val="FFCAAA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66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17368D"/>
              </a:solidFill>
              <a:effectLst>
                <a:outerShdw blurRad="12700" dist="38100" dir="2700000" algn="tl" rotWithShape="0">
                  <a:srgbClr val="FFCAAA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8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148724"/>
            <a:ext cx="6892178" cy="6507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040095" y="0"/>
            <a:ext cx="52174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 smtClean="0">
                <a:solidFill>
                  <a:schemeClr val="accent5">
                    <a:lumMod val="75000"/>
                  </a:schemeClr>
                </a:solidFill>
              </a:rPr>
              <a:t>Sau khi xảy ra sự việc, Đức và Hợp đã làm </a:t>
            </a:r>
            <a:r>
              <a:rPr lang="vi-VN" sz="6600" dirty="0" smtClean="0">
                <a:solidFill>
                  <a:schemeClr val="accent5">
                    <a:lumMod val="75000"/>
                  </a:schemeClr>
                </a:solidFill>
              </a:rPr>
              <a:t>gì?</a:t>
            </a:r>
            <a:endParaRPr lang="vi-VN" sz="6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vi-VN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119" y="1962304"/>
            <a:ext cx="45154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 smtClean="0">
                <a:solidFill>
                  <a:schemeClr val="accent5">
                    <a:lumMod val="75000"/>
                  </a:schemeClr>
                </a:solidFill>
              </a:rPr>
              <a:t>Việc làm đó của </a:t>
            </a:r>
            <a:r>
              <a:rPr lang="vi-VN" sz="6600" dirty="0" smtClean="0">
                <a:solidFill>
                  <a:schemeClr val="accent5">
                    <a:lumMod val="75000"/>
                  </a:schemeClr>
                </a:solidFill>
              </a:rPr>
              <a:t>hai </a:t>
            </a:r>
            <a:r>
              <a:rPr lang="vi-VN" sz="6600" dirty="0" smtClean="0">
                <a:solidFill>
                  <a:schemeClr val="accent5">
                    <a:lumMod val="75000"/>
                  </a:schemeClr>
                </a:solidFill>
              </a:rPr>
              <a:t>bạn đúng hay </a:t>
            </a:r>
            <a:r>
              <a:rPr lang="vi-VN" sz="6600" dirty="0" smtClean="0">
                <a:solidFill>
                  <a:schemeClr val="accent5">
                    <a:lumMod val="75000"/>
                  </a:schemeClr>
                </a:solidFill>
              </a:rPr>
              <a:t>sai?</a:t>
            </a:r>
            <a:endParaRPr lang="vi-VN" sz="6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vi-VN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436" y="369886"/>
            <a:ext cx="600355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 smtClean="0">
                <a:solidFill>
                  <a:schemeClr val="accent5">
                    <a:lumMod val="75000"/>
                  </a:schemeClr>
                </a:solidFill>
              </a:rPr>
              <a:t>Tối hôm đó, Đức cảm thấy thế </a:t>
            </a:r>
            <a:r>
              <a:rPr lang="vi-VN" sz="8800" dirty="0" smtClean="0">
                <a:solidFill>
                  <a:schemeClr val="accent5">
                    <a:lumMod val="75000"/>
                  </a:schemeClr>
                </a:solidFill>
              </a:rPr>
              <a:t>nào?</a:t>
            </a:r>
            <a:endParaRPr lang="vi-VN" sz="8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vi-VN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88" y="121024"/>
            <a:ext cx="5024717" cy="6589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6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5" y="120620"/>
            <a:ext cx="7878870" cy="652222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996519" y="288578"/>
            <a:ext cx="44929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i="1" dirty="0" smtClean="0">
                <a:solidFill>
                  <a:schemeClr val="accent5">
                    <a:lumMod val="75000"/>
                  </a:schemeClr>
                </a:solidFill>
              </a:rPr>
              <a:t>Theo em, Đức nên giải quyết việc này thế nào cho </a:t>
            </a:r>
            <a:r>
              <a:rPr lang="vi-VN" sz="6600" i="1" dirty="0" smtClean="0">
                <a:solidFill>
                  <a:schemeClr val="accent5">
                    <a:lumMod val="75000"/>
                  </a:schemeClr>
                </a:solidFill>
              </a:rPr>
              <a:t>tốt?</a:t>
            </a:r>
            <a:endParaRPr lang="vi-VN" sz="40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5610" y="107577"/>
            <a:ext cx="9323296" cy="60952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800" dirty="0" smtClean="0">
                <a:solidFill>
                  <a:srgbClr val="C00000"/>
                </a:solidFill>
              </a:rPr>
              <a:t>Chúng ta rút ra được bài học gì qua câu chuyện của bạn </a:t>
            </a:r>
            <a:r>
              <a:rPr lang="vi-VN" sz="8800" dirty="0" smtClean="0">
                <a:solidFill>
                  <a:srgbClr val="C00000"/>
                </a:solidFill>
              </a:rPr>
              <a:t>Đức?</a:t>
            </a:r>
            <a:endParaRPr lang="vi-VN" sz="8800" dirty="0">
              <a:solidFill>
                <a:srgbClr val="C00000"/>
              </a:solidFill>
            </a:endParaRPr>
          </a:p>
        </p:txBody>
      </p:sp>
      <p:pic>
        <p:nvPicPr>
          <p:cNvPr id="4" name="Picture 16" descr="https://barryislandps.files.wordpress.com/2014/02/pt_meetin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5553"/>
            <a:ext cx="3588233" cy="34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869140" y="-857250"/>
            <a:ext cx="12551710" cy="8704729"/>
          </a:xfrm>
          <a:prstGeom prst="cloudCallout">
            <a:avLst>
              <a:gd name="adj1" fmla="val -57186"/>
              <a:gd name="adj2" fmla="val 719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smtClean="0">
                <a:solidFill>
                  <a:schemeClr val="accent2">
                    <a:lumMod val="50000"/>
                  </a:schemeClr>
                </a:solidFill>
              </a:rPr>
              <a:t>Mỗi người cần phải suy nghĩ trước khi hành động và chịu trách nhiệm về việc làm của mình.</a:t>
            </a:r>
            <a:endParaRPr lang="vi-VN" sz="72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8" descr="https://lh4.googleusercontent.com/-cIhfZt9U3sw/VMmhfg9EjSI/AAAAAAAAAA0/jTt8m-noBgI/female-math-teacher-clip-art-png_4299-Owl-Teacher-Cartoon-Character-With-Graduate-Cap-And-Poi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43250"/>
            <a:ext cx="3346251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678" y="114300"/>
            <a:ext cx="11740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u="sng" smtClean="0"/>
              <a:t>BÀY TỎ Ý KIẾN</a:t>
            </a:r>
            <a:endParaRPr lang="vi-VN" sz="7200" b="1" u="sn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4053107"/>
            <a:ext cx="2893468" cy="2804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163285" y="1239211"/>
            <a:ext cx="3064563" cy="2849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24146" y="1314629"/>
            <a:ext cx="75015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smtClean="0">
                <a:solidFill>
                  <a:srgbClr val="0048D2"/>
                </a:solidFill>
              </a:rPr>
              <a:t>Sống có trách nhiệm</a:t>
            </a:r>
            <a:endParaRPr lang="vi-VN" sz="8800">
              <a:solidFill>
                <a:srgbClr val="0048D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4146" y="4053107"/>
            <a:ext cx="86378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smtClean="0">
                <a:solidFill>
                  <a:srgbClr val="F00427"/>
                </a:solidFill>
              </a:rPr>
              <a:t>Sống không có trách nhiệm</a:t>
            </a:r>
            <a:endParaRPr lang="vi-VN" sz="8800">
              <a:solidFill>
                <a:srgbClr val="F004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3846" y="29510"/>
            <a:ext cx="10161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smtClean="0">
                <a:solidFill>
                  <a:srgbClr val="0048D2"/>
                </a:solidFill>
              </a:rPr>
              <a:t>a) Trước khi làm việc gì cũng phải suy nghĩ cẩn thận.</a:t>
            </a:r>
            <a:endParaRPr lang="vi-VN" sz="6000">
              <a:solidFill>
                <a:srgbClr val="0048D2"/>
              </a:solidFill>
            </a:endParaRPr>
          </a:p>
        </p:txBody>
      </p:sp>
      <p:pic>
        <p:nvPicPr>
          <p:cNvPr id="1026" name="Picture 2" descr="http://www.ourgodlyamericanheritage.com/ClipArt-BoyThinking-T-240x4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908" y="1322615"/>
            <a:ext cx="3216277" cy="53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25861" y="1980448"/>
            <a:ext cx="8703129" cy="5176157"/>
          </a:xfrm>
          <a:prstGeom prst="cloudCallout">
            <a:avLst>
              <a:gd name="adj1" fmla="val 54226"/>
              <a:gd name="adj2" fmla="val -4152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i="1" dirty="0" smtClean="0">
                <a:solidFill>
                  <a:srgbClr val="F00427"/>
                </a:solidFill>
              </a:rPr>
              <a:t>Liệu mình làm thế này có đúng không </a:t>
            </a:r>
            <a:r>
              <a:rPr lang="vi-VN" sz="6600" i="1" dirty="0" smtClean="0">
                <a:solidFill>
                  <a:srgbClr val="F00427"/>
                </a:solidFill>
              </a:rPr>
              <a:t>nhỉ?</a:t>
            </a:r>
            <a:endParaRPr lang="vi-VN" sz="6600" i="1" dirty="0">
              <a:solidFill>
                <a:srgbClr val="F0042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0" y="79845"/>
            <a:ext cx="1913846" cy="1779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51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238" y="3865050"/>
            <a:ext cx="70963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smtClean="0">
                <a:solidFill>
                  <a:srgbClr val="0048D2"/>
                </a:solidFill>
              </a:rPr>
              <a:t>b) Đã nhận làm việc gì thì làm việc đó đến nơi đến chốn.</a:t>
            </a:r>
            <a:endParaRPr lang="vi-VN" sz="6000">
              <a:solidFill>
                <a:srgbClr val="0048D2"/>
              </a:solidFill>
            </a:endParaRPr>
          </a:p>
        </p:txBody>
      </p:sp>
      <p:pic>
        <p:nvPicPr>
          <p:cNvPr id="3074" name="Picture 2" descr="http://www.doorposts.com/images/blog/sha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28" y="0"/>
            <a:ext cx="49123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2070847" y="95093"/>
            <a:ext cx="5490584" cy="3414590"/>
          </a:xfrm>
          <a:prstGeom prst="wedgeEllipseCallout">
            <a:avLst>
              <a:gd name="adj1" fmla="val 52203"/>
              <a:gd name="adj2" fmla="val 3204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i="1" dirty="0" smtClean="0">
                <a:solidFill>
                  <a:schemeClr val="accent6">
                    <a:lumMod val="50000"/>
                  </a:schemeClr>
                </a:solidFill>
              </a:rPr>
              <a:t>Mẹ ơi con sẽ trông em giúp mẹ </a:t>
            </a:r>
            <a:r>
              <a:rPr lang="vi-VN" sz="5400" i="1" dirty="0" smtClean="0">
                <a:solidFill>
                  <a:schemeClr val="accent6">
                    <a:lumMod val="50000"/>
                  </a:schemeClr>
                </a:solidFill>
              </a:rPr>
              <a:t>ạ!</a:t>
            </a:r>
            <a:endParaRPr lang="vi-VN" sz="4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0" y="1739986"/>
            <a:ext cx="2285753" cy="2125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88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64164"/>
          <a:stretch/>
        </p:blipFill>
        <p:spPr>
          <a:xfrm>
            <a:off x="380359" y="1405868"/>
            <a:ext cx="3200402" cy="5452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4303"/>
          <a:stretch/>
        </p:blipFill>
        <p:spPr>
          <a:xfrm>
            <a:off x="8931729" y="1490445"/>
            <a:ext cx="3138485" cy="5367555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971800" y="1964578"/>
            <a:ext cx="6200536" cy="4685600"/>
          </a:xfrm>
          <a:prstGeom prst="wedgeEllipseCallout">
            <a:avLst>
              <a:gd name="adj1" fmla="val 56103"/>
              <a:gd name="adj2" fmla="val -1817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i="1" smtClean="0">
                <a:solidFill>
                  <a:schemeClr val="tx1"/>
                </a:solidFill>
              </a:rPr>
              <a:t>Cậu đổi cho tớ trực nhật vào ngày mai nhé, </a:t>
            </a:r>
            <a:r>
              <a:rPr lang="vi-VN" sz="4400" i="1">
                <a:solidFill>
                  <a:schemeClr val="tx1"/>
                </a:solidFill>
              </a:rPr>
              <a:t>t</a:t>
            </a:r>
            <a:r>
              <a:rPr lang="vi-VN" sz="4400" i="1" smtClean="0">
                <a:solidFill>
                  <a:schemeClr val="tx1"/>
                </a:solidFill>
              </a:rPr>
              <a:t>ớ lại không thích làm hôm nay nữa rồi.</a:t>
            </a:r>
            <a:endParaRPr lang="vi-VN" sz="4400" i="1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0560" y="0"/>
            <a:ext cx="98559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6000" smtClean="0">
                <a:solidFill>
                  <a:srgbClr val="0048D2"/>
                </a:solidFill>
              </a:rPr>
              <a:t>c) Đã nhận việc rồi nhưng không thích nữa thì bỏ.</a:t>
            </a:r>
            <a:endParaRPr lang="vi-VN" sz="6000">
              <a:solidFill>
                <a:srgbClr val="0048D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87"/>
            <a:ext cx="2053012" cy="19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9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6522" y="16550"/>
            <a:ext cx="92327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smtClean="0">
                <a:solidFill>
                  <a:srgbClr val="0048D2"/>
                </a:solidFill>
              </a:rPr>
              <a:t>d) Khi làm điều gì sai, sẵn sàng nhận lỗi và sửa lỗi</a:t>
            </a:r>
            <a:endParaRPr lang="vi-VN" sz="5400">
              <a:solidFill>
                <a:srgbClr val="0048D2"/>
              </a:solidFill>
            </a:endParaRPr>
          </a:p>
        </p:txBody>
      </p:sp>
      <p:pic>
        <p:nvPicPr>
          <p:cNvPr id="1026" name="Picture 2" descr="http://2.bp.blogspot.com/-LzQlRS6-Ndo/TclUpj0xj5I/AAAAAAAAAEQ/AWIN57mpgj4/s1600/teache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t="7244" r="19272" b="9676"/>
          <a:stretch/>
        </p:blipFill>
        <p:spPr bwMode="auto">
          <a:xfrm>
            <a:off x="6845641" y="1048871"/>
            <a:ext cx="4907090" cy="58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80684" y="2097740"/>
            <a:ext cx="6239434" cy="4100813"/>
          </a:xfrm>
          <a:prstGeom prst="wedgeEllipseCallout">
            <a:avLst>
              <a:gd name="adj1" fmla="val 58042"/>
              <a:gd name="adj2" fmla="val 126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i="1" smtClean="0">
                <a:solidFill>
                  <a:schemeClr val="tx1"/>
                </a:solidFill>
              </a:rPr>
              <a:t>Con xin lỗi cô vì đã đùa nghịch trong giờ học. Con biết lỗi rồi ạ, mong cô tha thứ cho con.</a:t>
            </a:r>
            <a:endParaRPr lang="vi-VN" sz="4000" i="1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15630" y="16550"/>
            <a:ext cx="2064995" cy="1919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774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TẬP TRUNG NGHE GIẢNG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1"/>
            <a:ext cx="22860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1" y="4114801"/>
            <a:ext cx="2667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Tập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trung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nghe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giảng</a:t>
            </a:r>
            <a:endParaRPr lang="en-US" sz="2800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pic>
        <p:nvPicPr>
          <p:cNvPr id="4100" name="Picture 4" descr="Kết quả hình ảnh cho tắt mic khi muốn nói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057400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13068" y="4114801"/>
            <a:ext cx="255013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Tắt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mic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khi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người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khác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nói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</a:p>
        </p:txBody>
      </p:sp>
      <p:pic>
        <p:nvPicPr>
          <p:cNvPr id="4102" name="Picture 2" descr="tu the ng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24209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4151294"/>
            <a:ext cx="2819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vi-VN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Ngồi học đúng tư thế</a:t>
            </a:r>
            <a:endParaRPr lang="en-US" sz="2800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176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clipartpanda.com/blame-clipart-blame_tn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54" y="2330825"/>
            <a:ext cx="4835142" cy="437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40712" y="-1"/>
            <a:ext cx="9614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>
                <a:solidFill>
                  <a:srgbClr val="0048D2"/>
                </a:solidFill>
              </a:rPr>
              <a:t>e</a:t>
            </a:r>
            <a:r>
              <a:rPr lang="vi-VN" sz="5400" smtClean="0">
                <a:solidFill>
                  <a:srgbClr val="0048D2"/>
                </a:solidFill>
              </a:rPr>
              <a:t>) Việc nào làm tốt thì nhận do công của mình, việc nào làm hỏng thì đổ lỗi cho người khác</a:t>
            </a:r>
            <a:endParaRPr lang="vi-VN" sz="5400">
              <a:solidFill>
                <a:srgbClr val="0048D2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55494" y="2585323"/>
            <a:ext cx="6521823" cy="3896159"/>
          </a:xfrm>
          <a:prstGeom prst="wedgeEllipseCallout">
            <a:avLst>
              <a:gd name="adj1" fmla="val 55502"/>
              <a:gd name="adj2" fmla="val -13941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i="1" dirty="0" smtClean="0">
                <a:solidFill>
                  <a:schemeClr val="accent6">
                    <a:lumMod val="50000"/>
                  </a:schemeClr>
                </a:solidFill>
              </a:rPr>
              <a:t>Cái bình hoa là do con chó này làm vỡ đấy mẹ </a:t>
            </a:r>
            <a:r>
              <a:rPr lang="vi-VN" sz="5400" i="1" dirty="0" smtClean="0">
                <a:solidFill>
                  <a:schemeClr val="accent6">
                    <a:lumMod val="50000"/>
                  </a:schemeClr>
                </a:solidFill>
              </a:rPr>
              <a:t>ạ!</a:t>
            </a:r>
            <a:endParaRPr lang="vi-VN" sz="5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17" y="139027"/>
            <a:ext cx="2380129" cy="23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678" y="114300"/>
            <a:ext cx="11740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u="sng" smtClean="0"/>
              <a:t>BÀY TỎ Ý KIẾN</a:t>
            </a:r>
            <a:endParaRPr lang="vi-VN" sz="7200" b="1" u="sn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4053107"/>
            <a:ext cx="2893468" cy="2804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163285" y="1239211"/>
            <a:ext cx="3064563" cy="2849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29000" y="1922884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smtClean="0">
                <a:solidFill>
                  <a:srgbClr val="0048D2"/>
                </a:solidFill>
              </a:rPr>
              <a:t>Tán thành</a:t>
            </a:r>
            <a:endParaRPr lang="vi-VN" sz="8800">
              <a:solidFill>
                <a:srgbClr val="0048D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4186" y="4732278"/>
            <a:ext cx="86378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smtClean="0">
                <a:solidFill>
                  <a:srgbClr val="F00427"/>
                </a:solidFill>
              </a:rPr>
              <a:t>Không tán thành</a:t>
            </a:r>
            <a:endParaRPr lang="vi-VN" sz="8800">
              <a:solidFill>
                <a:srgbClr val="F004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7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6756" y="393894"/>
            <a:ext cx="8843889" cy="60952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8800" smtClean="0">
                <a:solidFill>
                  <a:schemeClr val="accent5">
                    <a:lumMod val="50000"/>
                  </a:schemeClr>
                </a:solidFill>
              </a:rPr>
              <a:t>a) Bạn gây ra lỗi, mình biết mà không nhắc nhở là sai.</a:t>
            </a:r>
            <a:endParaRPr lang="vi-VN" sz="8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2193" y="1379888"/>
            <a:ext cx="3064563" cy="2849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53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885"/>
            <a:ext cx="2893468" cy="28048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7433" y="267284"/>
            <a:ext cx="8843889" cy="64868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7500" smtClean="0">
                <a:solidFill>
                  <a:schemeClr val="accent5">
                    <a:lumMod val="50000"/>
                  </a:schemeClr>
                </a:solidFill>
              </a:rPr>
              <a:t>b) Mình gây ra lỗi, nhưng không ai biết nên không phải chịu trách nhiệm</a:t>
            </a:r>
            <a:endParaRPr lang="vi-VN" sz="75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7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885"/>
            <a:ext cx="2893468" cy="28048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8111" y="556103"/>
            <a:ext cx="8576602" cy="55504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8000" smtClean="0">
                <a:solidFill>
                  <a:schemeClr val="accent5">
                    <a:lumMod val="50000"/>
                  </a:schemeClr>
                </a:solidFill>
              </a:rPr>
              <a:t>c) Cả nhóm cùng làm sai nên mình không phải chịu trách nhiệm</a:t>
            </a:r>
            <a:endParaRPr lang="vi-VN" sz="80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5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885"/>
            <a:ext cx="2893468" cy="28048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4553" y="726362"/>
            <a:ext cx="8843889" cy="52099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7500" smtClean="0">
                <a:solidFill>
                  <a:schemeClr val="accent5">
                    <a:lumMod val="50000"/>
                  </a:schemeClr>
                </a:solidFill>
              </a:rPr>
              <a:t>d) Chuyện không hay xảy ra đã lâu rồi thì mình không cần phải xin lỗi.</a:t>
            </a:r>
            <a:endParaRPr lang="vi-VN" sz="75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1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8959" y="506435"/>
            <a:ext cx="8843889" cy="52099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7500" smtClean="0">
                <a:solidFill>
                  <a:schemeClr val="accent5">
                    <a:lumMod val="50000"/>
                  </a:schemeClr>
                </a:solidFill>
              </a:rPr>
              <a:t>e) Không giữ lời hứa với em nhỏ cũng là thiếu trách nhiệm và có lỗi.</a:t>
            </a:r>
            <a:endParaRPr lang="vi-VN" sz="75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44396" y="1686841"/>
            <a:ext cx="3064563" cy="2849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066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30713" y="2451100"/>
            <a:ext cx="3343275" cy="1057275"/>
          </a:xfrm>
          <a:prstGeom prst="rect">
            <a:avLst/>
          </a:prstGeom>
        </p:spPr>
        <p:txBody>
          <a:bodyPr lIns="51435" tIns="25718" rIns="51435" bIns="25718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en-US" sz="2475"/>
              <a:t>  </a:t>
            </a:r>
            <a:r>
              <a:rPr lang="en-US" sz="675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675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vi-VN" sz="675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1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84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 txBox="1">
            <a:spLocks/>
          </p:cNvSpPr>
          <p:nvPr/>
        </p:nvSpPr>
        <p:spPr bwMode="auto">
          <a:xfrm>
            <a:off x="2855913" y="1706563"/>
            <a:ext cx="691197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latin typeface="Calibri Light" panose="020F0302020204030204" pitchFamily="34" charset="0"/>
              </a:rPr>
              <a:t>  </a:t>
            </a:r>
            <a:r>
              <a:rPr lang="en-US" altLang="vi-VN" sz="88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Xử lí tình huống</a:t>
            </a:r>
            <a:endParaRPr lang="vi-VN" altLang="vi-VN" sz="88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274638" y="123825"/>
            <a:ext cx="5534025" cy="32686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just" eaLnBrk="1" hangingPunct="1">
              <a:defRPr/>
            </a:pPr>
            <a:r>
              <a:rPr lang="vi-VN" sz="4000" dirty="0">
                <a:solidFill>
                  <a:schemeClr val="tx1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vi-VN" sz="4000">
                <a:solidFill>
                  <a:schemeClr val="tx1"/>
                </a:solidFill>
              </a:rPr>
              <a:t>   Em mượn sách của thư viện đem về, không may để em bé làm rách.</a:t>
            </a:r>
            <a:endParaRPr lang="en-US" sz="40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700" y="3484563"/>
            <a:ext cx="5541963" cy="3309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just" eaLnBrk="1" hangingPunct="1">
              <a:defRPr/>
            </a:pPr>
            <a:endParaRPr lang="vi-VN" sz="36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vi-VN" sz="3600">
                <a:solidFill>
                  <a:schemeClr val="tx1"/>
                </a:solidFill>
              </a:rPr>
              <a:t>                   Khi xin phép mẹ đi dự sinh nhật bạn, em hứa sẽ về sớm nấu cơm. Nhưng mải vui, em về muộn.</a:t>
            </a:r>
            <a:endParaRPr lang="vi-VN" sz="36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83338" y="142875"/>
            <a:ext cx="5486400" cy="3276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eaLnBrk="1" hangingPunct="1">
              <a:defRPr/>
            </a:pPr>
            <a:endParaRPr lang="en-US" sz="4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sz="40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vi-VN" sz="3600">
                <a:solidFill>
                  <a:schemeClr val="tx1"/>
                </a:solidFill>
              </a:rPr>
              <a:t>Lớp đi cắm trại, em nhận đem túi thuốc cứu thương. Nhưng chẳng may bị đau chân, em không đi được.</a:t>
            </a:r>
            <a:endParaRPr lang="en-US" sz="3600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4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83338" y="3484563"/>
            <a:ext cx="5486400" cy="3276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just" eaLnBrk="1" hangingPunct="1">
              <a:defRPr/>
            </a:pPr>
            <a:endParaRPr lang="vi-VN" sz="32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vi-VN" sz="3200">
                <a:solidFill>
                  <a:schemeClr val="tx1"/>
                </a:solidFill>
              </a:rPr>
              <a:t>   Em được phân công phụ trách nhóm năm bạn trang trí cho buổi Đại hội Chi đội của lớp, nhưng chỉ có bốn bạn đến tham gia chuẩn bị.</a:t>
            </a:r>
            <a:endParaRPr lang="en-US" sz="32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10350" y="249238"/>
            <a:ext cx="21971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2400" dirty="0">
                <a:cs typeface="Times New Roman" pitchFamily="18" charset="0"/>
              </a:rPr>
              <a:t>NHÓM 2</a:t>
            </a:r>
          </a:p>
        </p:txBody>
      </p:sp>
      <p:sp>
        <p:nvSpPr>
          <p:cNvPr id="9" name="Rectangle 8"/>
          <p:cNvSpPr/>
          <p:nvPr/>
        </p:nvSpPr>
        <p:spPr>
          <a:xfrm>
            <a:off x="706438" y="249238"/>
            <a:ext cx="21971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2400" dirty="0">
                <a:cs typeface="Times New Roman" pitchFamily="18" charset="0"/>
              </a:rPr>
              <a:t>NHÓM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3875" y="3603625"/>
            <a:ext cx="2197100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2800" dirty="0">
                <a:cs typeface="Times New Roman" pitchFamily="18" charset="0"/>
              </a:rPr>
              <a:t>NHÓM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32588" y="3603625"/>
            <a:ext cx="21971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2400" dirty="0">
                <a:cs typeface="Times New Roman" pitchFamily="18" charset="0"/>
              </a:rPr>
              <a:t>NHÓM 4</a:t>
            </a:r>
          </a:p>
        </p:txBody>
      </p:sp>
      <p:sp>
        <p:nvSpPr>
          <p:cNvPr id="12" name="Oval 11"/>
          <p:cNvSpPr/>
          <p:nvPr/>
        </p:nvSpPr>
        <p:spPr>
          <a:xfrm>
            <a:off x="5521325" y="3044825"/>
            <a:ext cx="1146175" cy="111125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" name="Oval 12"/>
          <p:cNvSpPr/>
          <p:nvPr/>
        </p:nvSpPr>
        <p:spPr>
          <a:xfrm>
            <a:off x="5519738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519738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5514975" y="3041650"/>
            <a:ext cx="1146175" cy="111125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5519738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519738" y="3041650"/>
            <a:ext cx="1146175" cy="111125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5519738" y="3041650"/>
            <a:ext cx="1146175" cy="111125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" name="Oval 18"/>
          <p:cNvSpPr/>
          <p:nvPr/>
        </p:nvSpPr>
        <p:spPr>
          <a:xfrm>
            <a:off x="5519738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" name="Oval 19"/>
          <p:cNvSpPr/>
          <p:nvPr/>
        </p:nvSpPr>
        <p:spPr>
          <a:xfrm>
            <a:off x="5519738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" name="Oval 20"/>
          <p:cNvSpPr/>
          <p:nvPr/>
        </p:nvSpPr>
        <p:spPr>
          <a:xfrm>
            <a:off x="5519738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2" name="Oval 21"/>
          <p:cNvSpPr/>
          <p:nvPr/>
        </p:nvSpPr>
        <p:spPr>
          <a:xfrm>
            <a:off x="5519738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" name="Oval 22"/>
          <p:cNvSpPr/>
          <p:nvPr/>
        </p:nvSpPr>
        <p:spPr>
          <a:xfrm>
            <a:off x="5519738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4" name="Oval 23"/>
          <p:cNvSpPr/>
          <p:nvPr/>
        </p:nvSpPr>
        <p:spPr>
          <a:xfrm>
            <a:off x="5514975" y="3041650"/>
            <a:ext cx="1146175" cy="111125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5" name="Oval 24"/>
          <p:cNvSpPr/>
          <p:nvPr/>
        </p:nvSpPr>
        <p:spPr>
          <a:xfrm>
            <a:off x="5519738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6" name="Oval 25"/>
          <p:cNvSpPr/>
          <p:nvPr/>
        </p:nvSpPr>
        <p:spPr>
          <a:xfrm>
            <a:off x="5519738" y="3041650"/>
            <a:ext cx="1146175" cy="111125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7" name="Oval 26"/>
          <p:cNvSpPr/>
          <p:nvPr/>
        </p:nvSpPr>
        <p:spPr>
          <a:xfrm>
            <a:off x="5514975" y="3041650"/>
            <a:ext cx="1146175" cy="111125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8" name="Oval 27"/>
          <p:cNvSpPr/>
          <p:nvPr/>
        </p:nvSpPr>
        <p:spPr>
          <a:xfrm>
            <a:off x="5514975" y="3041650"/>
            <a:ext cx="1146175" cy="111125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9" name="Oval 28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30" name="Oval 29"/>
          <p:cNvSpPr/>
          <p:nvPr/>
        </p:nvSpPr>
        <p:spPr>
          <a:xfrm>
            <a:off x="5514975" y="3041650"/>
            <a:ext cx="1146175" cy="111125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31" name="Oval 30"/>
          <p:cNvSpPr/>
          <p:nvPr/>
        </p:nvSpPr>
        <p:spPr>
          <a:xfrm>
            <a:off x="5514975" y="3041650"/>
            <a:ext cx="1146175" cy="111125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32" name="Oval 31"/>
          <p:cNvSpPr/>
          <p:nvPr/>
        </p:nvSpPr>
        <p:spPr>
          <a:xfrm>
            <a:off x="5514975" y="3041650"/>
            <a:ext cx="1146175" cy="111125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3" name="Oval 32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34" name="Oval 33"/>
          <p:cNvSpPr/>
          <p:nvPr/>
        </p:nvSpPr>
        <p:spPr>
          <a:xfrm>
            <a:off x="5519738" y="3041650"/>
            <a:ext cx="1146175" cy="111125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35" name="Oval 34"/>
          <p:cNvSpPr/>
          <p:nvPr/>
        </p:nvSpPr>
        <p:spPr>
          <a:xfrm>
            <a:off x="5514975" y="3041650"/>
            <a:ext cx="1146175" cy="111125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36" name="Oval 35"/>
          <p:cNvSpPr/>
          <p:nvPr/>
        </p:nvSpPr>
        <p:spPr>
          <a:xfrm>
            <a:off x="5514975" y="3041650"/>
            <a:ext cx="1146175" cy="111125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37" name="Oval 36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38" name="Oval 37"/>
          <p:cNvSpPr/>
          <p:nvPr/>
        </p:nvSpPr>
        <p:spPr>
          <a:xfrm>
            <a:off x="5519738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39" name="Oval 38"/>
          <p:cNvSpPr/>
          <p:nvPr/>
        </p:nvSpPr>
        <p:spPr>
          <a:xfrm>
            <a:off x="5514975" y="3041650"/>
            <a:ext cx="1146175" cy="111125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40" name="Oval 39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41" name="Oval 40"/>
          <p:cNvSpPr/>
          <p:nvPr/>
        </p:nvSpPr>
        <p:spPr>
          <a:xfrm>
            <a:off x="5519738" y="3041650"/>
            <a:ext cx="1146175" cy="111125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42" name="Oval 41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3" name="Oval 42"/>
          <p:cNvSpPr/>
          <p:nvPr/>
        </p:nvSpPr>
        <p:spPr>
          <a:xfrm>
            <a:off x="5519738" y="3041650"/>
            <a:ext cx="1146175" cy="111125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44" name="Oval 43"/>
          <p:cNvSpPr/>
          <p:nvPr/>
        </p:nvSpPr>
        <p:spPr>
          <a:xfrm>
            <a:off x="5519738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45" name="Oval 44"/>
          <p:cNvSpPr/>
          <p:nvPr/>
        </p:nvSpPr>
        <p:spPr>
          <a:xfrm>
            <a:off x="5519738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33</a:t>
            </a:r>
          </a:p>
        </p:txBody>
      </p:sp>
      <p:sp>
        <p:nvSpPr>
          <p:cNvPr id="46" name="Oval 45"/>
          <p:cNvSpPr/>
          <p:nvPr/>
        </p:nvSpPr>
        <p:spPr>
          <a:xfrm>
            <a:off x="5519738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47" name="Oval 46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48" name="Oval 47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49" name="Oval 48"/>
          <p:cNvSpPr/>
          <p:nvPr/>
        </p:nvSpPr>
        <p:spPr>
          <a:xfrm>
            <a:off x="5519738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37</a:t>
            </a:r>
          </a:p>
        </p:txBody>
      </p:sp>
      <p:sp>
        <p:nvSpPr>
          <p:cNvPr id="50" name="Oval 49"/>
          <p:cNvSpPr/>
          <p:nvPr/>
        </p:nvSpPr>
        <p:spPr>
          <a:xfrm>
            <a:off x="5519738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51" name="Oval 50"/>
          <p:cNvSpPr/>
          <p:nvPr/>
        </p:nvSpPr>
        <p:spPr>
          <a:xfrm>
            <a:off x="5519738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39</a:t>
            </a:r>
          </a:p>
        </p:txBody>
      </p:sp>
      <p:sp>
        <p:nvSpPr>
          <p:cNvPr id="52" name="Oval 51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3" name="Oval 52"/>
          <p:cNvSpPr/>
          <p:nvPr/>
        </p:nvSpPr>
        <p:spPr>
          <a:xfrm>
            <a:off x="5519738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41</a:t>
            </a:r>
          </a:p>
        </p:txBody>
      </p:sp>
      <p:sp>
        <p:nvSpPr>
          <p:cNvPr id="54" name="Oval 53"/>
          <p:cNvSpPr/>
          <p:nvPr/>
        </p:nvSpPr>
        <p:spPr>
          <a:xfrm>
            <a:off x="5519738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55" name="Oval 54"/>
          <p:cNvSpPr/>
          <p:nvPr/>
        </p:nvSpPr>
        <p:spPr>
          <a:xfrm>
            <a:off x="5519738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43</a:t>
            </a:r>
          </a:p>
        </p:txBody>
      </p:sp>
      <p:sp>
        <p:nvSpPr>
          <p:cNvPr id="56" name="Oval 55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44</a:t>
            </a:r>
          </a:p>
        </p:txBody>
      </p:sp>
      <p:sp>
        <p:nvSpPr>
          <p:cNvPr id="57" name="Oval 56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58" name="Oval 57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46</a:t>
            </a:r>
          </a:p>
        </p:txBody>
      </p:sp>
      <p:sp>
        <p:nvSpPr>
          <p:cNvPr id="59" name="Oval 58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47</a:t>
            </a:r>
          </a:p>
        </p:txBody>
      </p:sp>
      <p:sp>
        <p:nvSpPr>
          <p:cNvPr id="60" name="Oval 59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61" name="Oval 60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49</a:t>
            </a:r>
          </a:p>
        </p:txBody>
      </p:sp>
      <p:sp>
        <p:nvSpPr>
          <p:cNvPr id="62" name="Oval 61"/>
          <p:cNvSpPr/>
          <p:nvPr/>
        </p:nvSpPr>
        <p:spPr>
          <a:xfrm>
            <a:off x="5519738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63" name="Oval 62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51</a:t>
            </a:r>
          </a:p>
        </p:txBody>
      </p:sp>
      <p:sp>
        <p:nvSpPr>
          <p:cNvPr id="64" name="Oval 63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52</a:t>
            </a:r>
          </a:p>
        </p:txBody>
      </p:sp>
      <p:sp>
        <p:nvSpPr>
          <p:cNvPr id="65" name="Oval 64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53</a:t>
            </a:r>
          </a:p>
        </p:txBody>
      </p:sp>
      <p:sp>
        <p:nvSpPr>
          <p:cNvPr id="66" name="Oval 65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67" name="Oval 66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68" name="Oval 67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69" name="Oval 68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57</a:t>
            </a:r>
          </a:p>
        </p:txBody>
      </p:sp>
      <p:sp>
        <p:nvSpPr>
          <p:cNvPr id="70" name="Oval 69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58</a:t>
            </a:r>
          </a:p>
        </p:txBody>
      </p:sp>
      <p:sp>
        <p:nvSpPr>
          <p:cNvPr id="71" name="Oval 70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59</a:t>
            </a:r>
          </a:p>
        </p:txBody>
      </p:sp>
      <p:sp>
        <p:nvSpPr>
          <p:cNvPr id="72" name="Oval 71"/>
          <p:cNvSpPr/>
          <p:nvPr/>
        </p:nvSpPr>
        <p:spPr>
          <a:xfrm>
            <a:off x="5514975" y="3036888"/>
            <a:ext cx="1146175" cy="1112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4491697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42" y="168813"/>
            <a:ext cx="11873132" cy="64868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500" b="1" u="sng" smtClean="0">
                <a:solidFill>
                  <a:srgbClr val="FF0000"/>
                </a:solidFill>
              </a:rPr>
              <a:t>KẾT LUẬN</a:t>
            </a:r>
          </a:p>
          <a:p>
            <a:pPr algn="just"/>
            <a:r>
              <a:rPr lang="vi-VN" sz="7500" smtClean="0">
                <a:solidFill>
                  <a:schemeClr val="accent5">
                    <a:lumMod val="50000"/>
                  </a:schemeClr>
                </a:solidFill>
              </a:rPr>
              <a:t>Người có trách nhiệm là người trước khi làm việc gì cũng suy nghĩ cẩn thận nhằm mục đích tốt đẹp.</a:t>
            </a:r>
            <a:endParaRPr lang="vi-VN" sz="75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429000" y="1795463"/>
            <a:ext cx="54864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endParaRPr lang="en-US" altLang="en-US" sz="8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743200"/>
            <a:ext cx="9677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1981201" y="685800"/>
            <a:ext cx="82060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4700589" y="1774826"/>
            <a:ext cx="4306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ĐẠO ĐỨC</a:t>
            </a:r>
          </a:p>
        </p:txBody>
      </p:sp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2311400" y="2482850"/>
            <a:ext cx="836295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+mj-lt"/>
                <a:ea typeface="HP001 5Ha" panose="020B0603050302020204" pitchFamily="34" charset="-127"/>
              </a:rPr>
              <a:t>Có trách nhiệm về việc làm của mình </a:t>
            </a:r>
          </a:p>
        </p:txBody>
      </p:sp>
    </p:spTree>
    <p:extLst>
      <p:ext uri="{BB962C8B-B14F-4D97-AF65-F5344CB8AC3E}">
        <p14:creationId xmlns:p14="http://schemas.microsoft.com/office/powerpoint/2010/main" val="483644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5909" y="590843"/>
            <a:ext cx="673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THỰC HÀNH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1856935" y="2419644"/>
            <a:ext cx="8989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vi-VN" sz="4000" b="1" dirty="0"/>
              <a:t>Tự đánh giá về những việc làm của các bạn trong lớp và của bản thân từ đầu năm học tới nay.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89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924944"/>
            <a:ext cx="10439827" cy="2123648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algn="ctr">
              <a:defRPr/>
            </a:pPr>
            <a:r>
              <a:rPr lang="en-US" sz="66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CẢM ƠN THẦY CÔ GIÁO </a:t>
            </a:r>
          </a:p>
          <a:p>
            <a:pPr algn="ctr">
              <a:defRPr/>
            </a:pPr>
            <a:r>
              <a:rPr lang="en-US" sz="66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VÀ CÁC EM ĐÃ THEO DÕI</a:t>
            </a:r>
            <a:endParaRPr lang="vi-VN" sz="66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69647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15"/>
            <a:ext cx="11993671" cy="5732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74719" y="167809"/>
            <a:ext cx="5739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Chuyện</a:t>
            </a:r>
            <a:r>
              <a:rPr lang="en-US" sz="4800" dirty="0" smtClean="0"/>
              <a:t> </a:t>
            </a:r>
            <a:r>
              <a:rPr lang="en-US" sz="4800" dirty="0" err="1" smtClean="0"/>
              <a:t>của</a:t>
            </a:r>
            <a:r>
              <a:rPr lang="en-US" sz="4800" dirty="0" smtClean="0"/>
              <a:t> </a:t>
            </a:r>
            <a:r>
              <a:rPr lang="en-US" sz="4800" dirty="0" err="1" smtClean="0"/>
              <a:t>bạn</a:t>
            </a:r>
            <a:r>
              <a:rPr lang="en-US" sz="4800" dirty="0" smtClean="0"/>
              <a:t> </a:t>
            </a:r>
            <a:r>
              <a:rPr lang="en-US" sz="4800" dirty="0" err="1" smtClean="0"/>
              <a:t>Đức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980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25143" r="2896" b="7047"/>
          <a:stretch/>
        </p:blipFill>
        <p:spPr>
          <a:xfrm>
            <a:off x="0" y="-543664"/>
            <a:ext cx="12192000" cy="759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0"/>
          <a:stretch/>
        </p:blipFill>
        <p:spPr>
          <a:xfrm>
            <a:off x="0" y="0"/>
            <a:ext cx="12192000" cy="70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5582" y="120620"/>
            <a:ext cx="308834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smtClean="0">
                <a:solidFill>
                  <a:schemeClr val="accent5">
                    <a:lumMod val="75000"/>
                  </a:schemeClr>
                </a:solidFill>
              </a:rPr>
              <a:t>Truyện có những nhân vật nào ?</a:t>
            </a:r>
          </a:p>
          <a:p>
            <a:pPr algn="ctr"/>
            <a:endParaRPr lang="vi-VN" sz="320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4" y="120620"/>
            <a:ext cx="8237457" cy="6522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507506" y="3503526"/>
            <a:ext cx="36844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vi-VN" sz="4800" smtClean="0">
                <a:solidFill>
                  <a:srgbClr val="C00000"/>
                </a:solidFill>
              </a:rPr>
              <a:t>Bạn Đức</a:t>
            </a:r>
          </a:p>
          <a:p>
            <a:pPr marL="685800" indent="-685800">
              <a:buFontTx/>
              <a:buChar char="-"/>
            </a:pPr>
            <a:r>
              <a:rPr lang="vi-VN" sz="4800" smtClean="0">
                <a:solidFill>
                  <a:srgbClr val="C00000"/>
                </a:solidFill>
              </a:rPr>
              <a:t>Bạn Hợp</a:t>
            </a:r>
          </a:p>
          <a:p>
            <a:pPr marL="457200" indent="-457200">
              <a:buFontTx/>
              <a:buChar char="-"/>
            </a:pPr>
            <a:r>
              <a:rPr lang="vi-VN" sz="4800" smtClean="0">
                <a:solidFill>
                  <a:srgbClr val="C00000"/>
                </a:solidFill>
              </a:rPr>
              <a:t> Bà cụ bán hàng dong</a:t>
            </a:r>
            <a:endParaRPr lang="vi-VN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9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148724"/>
            <a:ext cx="6892178" cy="6507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040095" y="377324"/>
            <a:ext cx="521745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 smtClean="0">
                <a:solidFill>
                  <a:schemeClr val="accent5">
                    <a:lumMod val="75000"/>
                  </a:schemeClr>
                </a:solidFill>
              </a:rPr>
              <a:t>Đức đã gây ra chuyện </a:t>
            </a:r>
            <a:r>
              <a:rPr lang="vi-VN" sz="9600" dirty="0" smtClean="0">
                <a:solidFill>
                  <a:schemeClr val="accent5">
                    <a:lumMod val="75000"/>
                  </a:schemeClr>
                </a:solidFill>
              </a:rPr>
              <a:t>gì?</a:t>
            </a:r>
            <a:endParaRPr lang="vi-VN" sz="9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vi-VN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148724"/>
            <a:ext cx="6892178" cy="6507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389718" y="548580"/>
            <a:ext cx="460505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 smtClean="0">
                <a:solidFill>
                  <a:schemeClr val="accent5">
                    <a:lumMod val="75000"/>
                  </a:schemeClr>
                </a:solidFill>
              </a:rPr>
              <a:t>Đức đã vô tình hay cố ý gây ra chuyện </a:t>
            </a:r>
            <a:r>
              <a:rPr lang="vi-VN" sz="7200" dirty="0" smtClean="0">
                <a:solidFill>
                  <a:schemeClr val="accent5">
                    <a:lumMod val="75000"/>
                  </a:schemeClr>
                </a:solidFill>
              </a:rPr>
              <a:t>đó?</a:t>
            </a:r>
            <a:endParaRPr lang="vi-VN" sz="7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vi-VN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2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674</Words>
  <Application>Microsoft Office PowerPoint</Application>
  <PresentationFormat>Widescreen</PresentationFormat>
  <Paragraphs>127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Garamond</vt:lpstr>
      <vt:lpstr>HP001 5Ha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Phong</dc:creator>
  <cp:lastModifiedBy>DELL</cp:lastModifiedBy>
  <cp:revision>24</cp:revision>
  <dcterms:created xsi:type="dcterms:W3CDTF">2015-09-20T09:59:50Z</dcterms:created>
  <dcterms:modified xsi:type="dcterms:W3CDTF">2021-10-10T01:22:08Z</dcterms:modified>
</cp:coreProperties>
</file>